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More Sugar" panose="020B0604020202020204" charset="0"/>
      <p:regular r:id="rId22"/>
    </p:embeddedFont>
    <p:embeddedFont>
      <p:font typeface="More Sugar Thin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16.svg"/><Relationship Id="rId7" Type="http://schemas.openxmlformats.org/officeDocument/2006/relationships/image" Target="../media/image8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9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6.sv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svg"/><Relationship Id="rId3" Type="http://schemas.openxmlformats.org/officeDocument/2006/relationships/image" Target="../media/image4.sv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1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svg"/><Relationship Id="rId7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5.svg"/><Relationship Id="rId5" Type="http://schemas.openxmlformats.org/officeDocument/2006/relationships/image" Target="../media/image51.sv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svg"/><Relationship Id="rId18" Type="http://schemas.openxmlformats.org/officeDocument/2006/relationships/image" Target="../media/image68.svg"/><Relationship Id="rId3" Type="http://schemas.openxmlformats.org/officeDocument/2006/relationships/image" Target="../media/image16.sv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" Type="http://schemas.openxmlformats.org/officeDocument/2006/relationships/image" Target="../media/image15.png"/><Relationship Id="rId16" Type="http://schemas.openxmlformats.org/officeDocument/2006/relationships/image" Target="../media/image11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svg"/><Relationship Id="rId15" Type="http://schemas.openxmlformats.org/officeDocument/2006/relationships/image" Target="../media/image10.png"/><Relationship Id="rId10" Type="http://schemas.openxmlformats.org/officeDocument/2006/relationships/image" Target="../media/image62.png"/><Relationship Id="rId19" Type="http://schemas.openxmlformats.org/officeDocument/2006/relationships/image" Target="../media/image48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16.svg"/><Relationship Id="rId7" Type="http://schemas.openxmlformats.org/officeDocument/2006/relationships/image" Target="../media/image72.png"/><Relationship Id="rId12" Type="http://schemas.openxmlformats.org/officeDocument/2006/relationships/image" Target="../media/image7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0" Type="http://schemas.openxmlformats.org/officeDocument/2006/relationships/image" Target="../media/image11.svg"/><Relationship Id="rId4" Type="http://schemas.openxmlformats.org/officeDocument/2006/relationships/image" Target="../media/image6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svg"/><Relationship Id="rId3" Type="http://schemas.openxmlformats.org/officeDocument/2006/relationships/image" Target="../media/image16.svg"/><Relationship Id="rId7" Type="http://schemas.openxmlformats.org/officeDocument/2006/relationships/image" Target="../media/image79.svg"/><Relationship Id="rId12" Type="http://schemas.openxmlformats.org/officeDocument/2006/relationships/image" Target="../media/image8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28.svg"/><Relationship Id="rId5" Type="http://schemas.openxmlformats.org/officeDocument/2006/relationships/image" Target="../media/image77.svg"/><Relationship Id="rId10" Type="http://schemas.openxmlformats.org/officeDocument/2006/relationships/image" Target="../media/image27.png"/><Relationship Id="rId4" Type="http://schemas.openxmlformats.org/officeDocument/2006/relationships/image" Target="../media/image76.png"/><Relationship Id="rId9" Type="http://schemas.openxmlformats.org/officeDocument/2006/relationships/image" Target="../media/image8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65468" y="0"/>
            <a:ext cx="20654284" cy="10581128"/>
            <a:chOff x="0" y="0"/>
            <a:chExt cx="27539045" cy="14108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30979" cy="14108171"/>
            </a:xfrm>
            <a:custGeom>
              <a:avLst/>
              <a:gdLst/>
              <a:ahLst/>
              <a:cxnLst/>
              <a:rect l="l" t="t" r="r" b="b"/>
              <a:pathLst>
                <a:path w="13430979" h="14108171">
                  <a:moveTo>
                    <a:pt x="0" y="0"/>
                  </a:moveTo>
                  <a:lnTo>
                    <a:pt x="13430979" y="0"/>
                  </a:lnTo>
                  <a:lnTo>
                    <a:pt x="13430979" y="14108171"/>
                  </a:lnTo>
                  <a:lnTo>
                    <a:pt x="0" y="1410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108066" y="0"/>
              <a:ext cx="13430979" cy="14108171"/>
            </a:xfrm>
            <a:custGeom>
              <a:avLst/>
              <a:gdLst/>
              <a:ahLst/>
              <a:cxnLst/>
              <a:rect l="l" t="t" r="r" b="b"/>
              <a:pathLst>
                <a:path w="13430979" h="14108171">
                  <a:moveTo>
                    <a:pt x="0" y="0"/>
                  </a:moveTo>
                  <a:lnTo>
                    <a:pt x="13430979" y="0"/>
                  </a:lnTo>
                  <a:lnTo>
                    <a:pt x="13430979" y="14108171"/>
                  </a:lnTo>
                  <a:lnTo>
                    <a:pt x="0" y="1410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745881" y="376992"/>
            <a:ext cx="1844937" cy="1844937"/>
          </a:xfrm>
          <a:custGeom>
            <a:avLst/>
            <a:gdLst/>
            <a:ahLst/>
            <a:cxnLst/>
            <a:rect l="l" t="t" r="r" b="b"/>
            <a:pathLst>
              <a:path w="1844937" h="1844937">
                <a:moveTo>
                  <a:pt x="0" y="0"/>
                </a:moveTo>
                <a:lnTo>
                  <a:pt x="1844937" y="0"/>
                </a:lnTo>
                <a:lnTo>
                  <a:pt x="1844937" y="1844937"/>
                </a:lnTo>
                <a:lnTo>
                  <a:pt x="0" y="184493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861046" y="2478676"/>
            <a:ext cx="4366794" cy="4366794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894057" y="1133893"/>
              <a:ext cx="11927886" cy="11384715"/>
            </a:xfrm>
            <a:custGeom>
              <a:avLst/>
              <a:gdLst/>
              <a:ahLst/>
              <a:cxnLst/>
              <a:rect l="l" t="t" r="r" b="b"/>
              <a:pathLst>
                <a:path w="11927886" h="11384715">
                  <a:moveTo>
                    <a:pt x="5963943" y="9107"/>
                  </a:moveTo>
                  <a:cubicBezTo>
                    <a:pt x="3927458" y="0"/>
                    <a:pt x="2041761" y="1081225"/>
                    <a:pt x="1020880" y="2843370"/>
                  </a:cubicBezTo>
                  <a:cubicBezTo>
                    <a:pt x="0" y="4605515"/>
                    <a:pt x="0" y="6779199"/>
                    <a:pt x="1020880" y="8541344"/>
                  </a:cubicBezTo>
                  <a:cubicBezTo>
                    <a:pt x="2041761" y="10303489"/>
                    <a:pt x="3927458" y="11384714"/>
                    <a:pt x="5963943" y="11375607"/>
                  </a:cubicBezTo>
                  <a:cubicBezTo>
                    <a:pt x="8000427" y="11384714"/>
                    <a:pt x="9886125" y="10303489"/>
                    <a:pt x="10907006" y="8541344"/>
                  </a:cubicBezTo>
                  <a:cubicBezTo>
                    <a:pt x="11927886" y="6779199"/>
                    <a:pt x="11927886" y="4605515"/>
                    <a:pt x="10907006" y="2843370"/>
                  </a:cubicBezTo>
                  <a:cubicBezTo>
                    <a:pt x="9886125" y="1081225"/>
                    <a:pt x="8000427" y="0"/>
                    <a:pt x="5963943" y="9107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close/>
                </a:path>
              </a:pathLst>
            </a:custGeom>
          </p:spPr>
        </p:sp>
      </p:grpSp>
      <p:sp>
        <p:nvSpPr>
          <p:cNvPr id="9" name="TextBox 9"/>
          <p:cNvSpPr txBox="1"/>
          <p:nvPr/>
        </p:nvSpPr>
        <p:spPr>
          <a:xfrm>
            <a:off x="2182995" y="647908"/>
            <a:ext cx="13557359" cy="104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  <a:spcBef>
                <a:spcPct val="0"/>
              </a:spcBef>
            </a:pPr>
            <a:r>
              <a:rPr lang="en-US" sz="2905" b="1">
                <a:solidFill>
                  <a:srgbClr val="14529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Центр професійного розвитку педагогічних працівників</a:t>
            </a:r>
          </a:p>
          <a:p>
            <a:pPr algn="ctr">
              <a:lnSpc>
                <a:spcPts val="4067"/>
              </a:lnSpc>
              <a:spcBef>
                <a:spcPct val="0"/>
              </a:spcBef>
            </a:pPr>
            <a:r>
              <a:rPr lang="en-US" sz="2905" b="1">
                <a:solidFill>
                  <a:srgbClr val="14529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Вінницької міської ради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8917" y="3441938"/>
            <a:ext cx="10247777" cy="255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6"/>
              </a:lnSpc>
              <a:spcBef>
                <a:spcPct val="0"/>
              </a:spcBef>
            </a:pPr>
            <a:r>
              <a:rPr lang="en-US" sz="4811" b="1">
                <a:solidFill>
                  <a:srgbClr val="355E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ІГРОВІ ПРИЙОМИ В МЕТОДИЦІ ПРОВЕДЕННЯ НАРОДНИХ ІГОР З ДОШКІЛЬНИКАМИ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480606" y="1986849"/>
            <a:ext cx="5380917" cy="5597833"/>
          </a:xfrm>
          <a:custGeom>
            <a:avLst/>
            <a:gdLst/>
            <a:ahLst/>
            <a:cxnLst/>
            <a:rect l="l" t="t" r="r" b="b"/>
            <a:pathLst>
              <a:path w="5380917" h="5597833">
                <a:moveTo>
                  <a:pt x="0" y="0"/>
                </a:moveTo>
                <a:lnTo>
                  <a:pt x="5380917" y="0"/>
                </a:lnTo>
                <a:lnTo>
                  <a:pt x="5380917" y="5597833"/>
                </a:lnTo>
                <a:lnTo>
                  <a:pt x="0" y="559783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06548" y="7590409"/>
            <a:ext cx="5645795" cy="66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6"/>
              </a:lnSpc>
              <a:spcBef>
                <a:spcPct val="0"/>
              </a:spcBef>
            </a:pPr>
            <a:r>
              <a:rPr lang="en-US" sz="3711" b="1">
                <a:solidFill>
                  <a:srgbClr val="14529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ІНТЕРАКТИВНІ ВПРАВИ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56694" y="7590409"/>
            <a:ext cx="6357938" cy="66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6"/>
              </a:lnSpc>
              <a:spcBef>
                <a:spcPct val="0"/>
              </a:spcBef>
            </a:pPr>
            <a:r>
              <a:rPr lang="en-US" sz="3711" b="1">
                <a:solidFill>
                  <a:srgbClr val="14529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Спікер: Наталя ЖУРАВЕЛЬ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1838" y="9003068"/>
            <a:ext cx="2651820" cy="66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6"/>
              </a:lnSpc>
              <a:spcBef>
                <a:spcPct val="0"/>
              </a:spcBef>
            </a:pPr>
            <a:r>
              <a:rPr lang="en-US" sz="3711" b="1">
                <a:solidFill>
                  <a:srgbClr val="14529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24.10.2024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7311" y="0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4915034" y="3073624"/>
            <a:ext cx="11143560" cy="6184676"/>
          </a:xfrm>
          <a:custGeom>
            <a:avLst/>
            <a:gdLst/>
            <a:ahLst/>
            <a:cxnLst/>
            <a:rect l="l" t="t" r="r" b="b"/>
            <a:pathLst>
              <a:path w="11143560" h="6184676">
                <a:moveTo>
                  <a:pt x="0" y="0"/>
                </a:moveTo>
                <a:lnTo>
                  <a:pt x="11143560" y="0"/>
                </a:lnTo>
                <a:lnTo>
                  <a:pt x="11143560" y="6184676"/>
                </a:lnTo>
                <a:lnTo>
                  <a:pt x="0" y="61846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2812303" y="6669714"/>
            <a:ext cx="3343875" cy="3240987"/>
          </a:xfrm>
          <a:custGeom>
            <a:avLst/>
            <a:gdLst/>
            <a:ahLst/>
            <a:cxnLst/>
            <a:rect l="l" t="t" r="r" b="b"/>
            <a:pathLst>
              <a:path w="3343875" h="3240987">
                <a:moveTo>
                  <a:pt x="0" y="0"/>
                </a:moveTo>
                <a:lnTo>
                  <a:pt x="3343875" y="0"/>
                </a:lnTo>
                <a:lnTo>
                  <a:pt x="3343875" y="3240987"/>
                </a:lnTo>
                <a:lnTo>
                  <a:pt x="0" y="32409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518079"/>
            <a:ext cx="10365114" cy="234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7"/>
              </a:lnSpc>
              <a:spcBef>
                <a:spcPct val="0"/>
              </a:spcBef>
            </a:pPr>
            <a:r>
              <a:rPr lang="en-US" sz="6712">
                <a:solidFill>
                  <a:srgbClr val="FFDA56"/>
                </a:solidFill>
                <a:latin typeface="More Sugar"/>
                <a:ea typeface="More Sugar"/>
                <a:cs typeface="More Sugar"/>
                <a:sym typeface="More Sugar"/>
              </a:rPr>
              <a:t>Пояснення правил гри. Розподіл ролей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9482" y="0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324034">
            <a:off x="1746180" y="2458637"/>
            <a:ext cx="7320437" cy="1989628"/>
            <a:chOff x="0" y="0"/>
            <a:chExt cx="1928016" cy="5240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8016" cy="524017"/>
            </a:xfrm>
            <a:custGeom>
              <a:avLst/>
              <a:gdLst/>
              <a:ahLst/>
              <a:cxnLst/>
              <a:rect l="l" t="t" r="r" b="b"/>
              <a:pathLst>
                <a:path w="1928016" h="524017">
                  <a:moveTo>
                    <a:pt x="0" y="0"/>
                  </a:moveTo>
                  <a:lnTo>
                    <a:pt x="1928016" y="0"/>
                  </a:lnTo>
                  <a:lnTo>
                    <a:pt x="1928016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rgbClr val="C23A4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28016" cy="581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Відзначити тих, хто правильно виконував рухи, виявляв спритність, рішучість, кмітливість, дотримувався правил, про­являв ініціативу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76324">
            <a:off x="1451833" y="4475979"/>
            <a:ext cx="7334083" cy="1989628"/>
            <a:chOff x="0" y="0"/>
            <a:chExt cx="1931610" cy="5240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1610" cy="524017"/>
            </a:xfrm>
            <a:custGeom>
              <a:avLst/>
              <a:gdLst/>
              <a:ahLst/>
              <a:cxnLst/>
              <a:rect l="l" t="t" r="r" b="b"/>
              <a:pathLst>
                <a:path w="1931610" h="524017">
                  <a:moveTo>
                    <a:pt x="0" y="0"/>
                  </a:moveTo>
                  <a:lnTo>
                    <a:pt x="1931610" y="0"/>
                  </a:lnTo>
                  <a:lnTo>
                    <a:pt x="1931610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rgbClr val="14529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931610" cy="581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Назвати тих, хто й порушував правила і зава­жав проводити гру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799285">
            <a:off x="9183251" y="2260204"/>
            <a:ext cx="9171279" cy="9125422"/>
          </a:xfrm>
          <a:custGeom>
            <a:avLst/>
            <a:gdLst/>
            <a:ahLst/>
            <a:cxnLst/>
            <a:rect l="l" t="t" r="r" b="b"/>
            <a:pathLst>
              <a:path w="9171279" h="9125422">
                <a:moveTo>
                  <a:pt x="0" y="0"/>
                </a:moveTo>
                <a:lnTo>
                  <a:pt x="9171279" y="0"/>
                </a:lnTo>
                <a:lnTo>
                  <a:pt x="9171279" y="9125422"/>
                </a:lnTo>
                <a:lnTo>
                  <a:pt x="0" y="9125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39565" y="704488"/>
            <a:ext cx="9354270" cy="111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6"/>
              </a:lnSpc>
              <a:spcBef>
                <a:spcPct val="0"/>
              </a:spcBef>
            </a:pPr>
            <a:r>
              <a:rPr lang="en-US" sz="6561">
                <a:solidFill>
                  <a:srgbClr val="FFDA56"/>
                </a:solidFill>
                <a:latin typeface="More Sugar"/>
                <a:ea typeface="More Sugar"/>
                <a:cs typeface="More Sugar"/>
                <a:sym typeface="More Sugar"/>
              </a:rPr>
              <a:t>Підбиття підсумків гри</a:t>
            </a:r>
          </a:p>
        </p:txBody>
      </p:sp>
      <p:grpSp>
        <p:nvGrpSpPr>
          <p:cNvPr id="13" name="Group 13"/>
          <p:cNvGrpSpPr/>
          <p:nvPr/>
        </p:nvGrpSpPr>
        <p:grpSpPr>
          <a:xfrm rot="454469">
            <a:off x="1529785" y="6625802"/>
            <a:ext cx="7334083" cy="1989628"/>
            <a:chOff x="0" y="0"/>
            <a:chExt cx="1931610" cy="5240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31610" cy="524017"/>
            </a:xfrm>
            <a:custGeom>
              <a:avLst/>
              <a:gdLst/>
              <a:ahLst/>
              <a:cxnLst/>
              <a:rect l="l" t="t" r="r" b="b"/>
              <a:pathLst>
                <a:path w="1931610" h="524017">
                  <a:moveTo>
                    <a:pt x="0" y="0"/>
                  </a:moveTo>
                  <a:lnTo>
                    <a:pt x="1931610" y="0"/>
                  </a:lnTo>
                  <a:lnTo>
                    <a:pt x="1931610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rgbClr val="687FA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931610" cy="581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Використати народні прислів’я та приказки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4265" y="0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648260" y="3857920"/>
            <a:ext cx="11301259" cy="5919034"/>
          </a:xfrm>
          <a:custGeom>
            <a:avLst/>
            <a:gdLst/>
            <a:ahLst/>
            <a:cxnLst/>
            <a:rect l="l" t="t" r="r" b="b"/>
            <a:pathLst>
              <a:path w="11301259" h="5919034">
                <a:moveTo>
                  <a:pt x="0" y="0"/>
                </a:moveTo>
                <a:lnTo>
                  <a:pt x="11301259" y="0"/>
                </a:lnTo>
                <a:lnTo>
                  <a:pt x="11301259" y="5919034"/>
                </a:lnTo>
                <a:lnTo>
                  <a:pt x="0" y="5919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615" y="266438"/>
            <a:ext cx="3343875" cy="3240987"/>
          </a:xfrm>
          <a:custGeom>
            <a:avLst/>
            <a:gdLst/>
            <a:ahLst/>
            <a:cxnLst/>
            <a:rect l="l" t="t" r="r" b="b"/>
            <a:pathLst>
              <a:path w="3343875" h="3240987">
                <a:moveTo>
                  <a:pt x="0" y="0"/>
                </a:moveTo>
                <a:lnTo>
                  <a:pt x="3343875" y="0"/>
                </a:lnTo>
                <a:lnTo>
                  <a:pt x="3343875" y="3240987"/>
                </a:lnTo>
                <a:lnTo>
                  <a:pt x="0" y="32409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45170" y="5551353"/>
            <a:ext cx="4726057" cy="4114800"/>
          </a:xfrm>
          <a:custGeom>
            <a:avLst/>
            <a:gdLst/>
            <a:ahLst/>
            <a:cxnLst/>
            <a:rect l="l" t="t" r="r" b="b"/>
            <a:pathLst>
              <a:path w="4726057" h="4114800">
                <a:moveTo>
                  <a:pt x="0" y="0"/>
                </a:moveTo>
                <a:lnTo>
                  <a:pt x="4726056" y="0"/>
                </a:lnTo>
                <a:lnTo>
                  <a:pt x="47260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4202" y="446216"/>
            <a:ext cx="14037024" cy="369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  <a:spcBef>
                <a:spcPct val="0"/>
              </a:spcBef>
            </a:pPr>
            <a:r>
              <a:rPr lang="en-US" sz="4092">
                <a:solidFill>
                  <a:srgbClr val="255568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  «…Не варто вимуштровувати гру, немов для демонстрації стороннім людям. Діти граються самі для себе, для своєї користі. Хай дитина сміється, скаче, крутиться, бігає – це все їй потрібне…»</a:t>
            </a:r>
          </a:p>
          <a:p>
            <a:pPr algn="r">
              <a:lnSpc>
                <a:spcPts val="5729"/>
              </a:lnSpc>
              <a:spcBef>
                <a:spcPct val="0"/>
              </a:spcBef>
            </a:pPr>
            <a:r>
              <a:rPr lang="en-US" sz="4092">
                <a:solidFill>
                  <a:srgbClr val="255568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В. Верховиннець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6647" y="0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26519" y="215724"/>
            <a:ext cx="1318386" cy="1277821"/>
          </a:xfrm>
          <a:custGeom>
            <a:avLst/>
            <a:gdLst/>
            <a:ahLst/>
            <a:cxnLst/>
            <a:rect l="l" t="t" r="r" b="b"/>
            <a:pathLst>
              <a:path w="1318386" h="1277821">
                <a:moveTo>
                  <a:pt x="0" y="0"/>
                </a:moveTo>
                <a:lnTo>
                  <a:pt x="1318386" y="0"/>
                </a:lnTo>
                <a:lnTo>
                  <a:pt x="1318386" y="1277820"/>
                </a:lnTo>
                <a:lnTo>
                  <a:pt x="0" y="12778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00516" y="232742"/>
            <a:ext cx="10952119" cy="111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6"/>
              </a:lnSpc>
              <a:spcBef>
                <a:spcPct val="0"/>
              </a:spcBef>
            </a:pPr>
            <a:r>
              <a:rPr lang="en-US" sz="6561">
                <a:solidFill>
                  <a:srgbClr val="FFDA56"/>
                </a:solidFill>
                <a:latin typeface="More Sugar"/>
                <a:ea typeface="More Sugar"/>
                <a:cs typeface="More Sugar"/>
                <a:sym typeface="More Sugar"/>
              </a:rPr>
              <a:t>Використана література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6519" y="1629740"/>
            <a:ext cx="17457129" cy="832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1. Нова редакція Базового компоненту дошкільної освіти від 12 січня 2021 року.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2. Дитина: Освітня програма для дітей від двох до семи років / наук. кер. проекту В.О. Огнев’юк авт. кол.: В.Г. Бєлєнька, О.Л. Богініч, Н..Богданець -Булоскаленко [та ін.]; наук.ред: Г.В. Бєлєнька, М.А.Машовець; Мін. освіти і науки України, Київ. ун-т ім. Б. Грінченка, 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2016. — 304 с.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3. Білан О. Програма розвитку дитини дошкільного віку «Українське дошкілля»/ 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за ред. О.В. Низковської. Тернопіль: Мандрівець, 2017. — 257 с.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4. Кичата І. І., КаплуновськаО.М., Палець Ю.М «Україна – моя Батьківщина», парціальна програма національно-патріотичного виховання дітей дошкільного віку / за наук. ред. Рейпольської О.Д. Тернопіль: Мандрівець, 2016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5. Богуш А.М., Лисенко Н.В. Українське народознавство в дошкільному закладі: 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Навч. посіб. — К.: Вища школа, 1994. — 398 с.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6. Верховинець В. Весняночка. Ігри з піснями для дітей дошкільного віку та молодших школярів. Київ: Музична Україна, 1989. —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7. Горохова скриня: Українські народні ігри: Для дошкільного та молодшого шкільного віку/ Упор. В. Пепа; — К: Веселка, 1993. — 96 с. 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8. Лозинська, Є.Ф. Українське народознавство дітям дошкільного віку. Львів: Оріяна-Нова, 2008. — 208 с.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9. Цьось А.В. Українські народні ігри та забави. — Луцьк: Надстир'я, 1994. — 96 с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10. Золотий колосок: збірник фольклорних і літературних творів для роботи з дітьми у дошкільних закладах за програмою "Дитина" / Упор. Н. Я. Дзюбишина-Мельник. — Київ : Освіта, 1994. — 619 с. 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11. Літала сорока по зеленім гаю: Дит. та молодіж. укр. нар. ігри: Для серед, та стар. шк. віку / Упорядник та автор прим. Г.Т.Довжеик. — К.: Молодь, 1990. — 160 с.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12. Горохова скриня: Українські народні ігри: Для дошкільного та молодшого шкільного віку/ Упор. В. Пепа; — К: Веселка, 1993. — 96 с. 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13. Дитяча розвага: українські народні пісні, забави та ігри. — К.: Музична Україна, 1993.—102 с.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14. Тисовська О., Левків В. Весела мандрівка у країну розваг. — Львів: ВНТЛ, 1998 — 37 с.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15. Народні ігри та забави: Методичні рекомендації / Упор. Г.В.Воробей —К.: ІСДО,1995 —176 с.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16. Бахмач І.О. Підбірка "Українські народні ігри в ЗДО" https://vseosvita.ua/library/pidbirka-ukrainski-narodni-igri-v-zdo-288742.html (дата звернення 19.01.2023)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17. Чабан С. Українські народні ігри https://osvita.ua/school/method/upbring/9167/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6005" y="-167394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700226" y="555573"/>
            <a:ext cx="4517232" cy="4378240"/>
          </a:xfrm>
          <a:custGeom>
            <a:avLst/>
            <a:gdLst/>
            <a:ahLst/>
            <a:cxnLst/>
            <a:rect l="l" t="t" r="r" b="b"/>
            <a:pathLst>
              <a:path w="4517232" h="4378240">
                <a:moveTo>
                  <a:pt x="0" y="0"/>
                </a:moveTo>
                <a:lnTo>
                  <a:pt x="4517232" y="0"/>
                </a:lnTo>
                <a:lnTo>
                  <a:pt x="4517232" y="4378240"/>
                </a:lnTo>
                <a:lnTo>
                  <a:pt x="0" y="43782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06095" y="3530099"/>
            <a:ext cx="4854120" cy="4114800"/>
          </a:xfrm>
          <a:custGeom>
            <a:avLst/>
            <a:gdLst/>
            <a:ahLst/>
            <a:cxnLst/>
            <a:rect l="l" t="t" r="r" b="b"/>
            <a:pathLst>
              <a:path w="4854120" h="4114800">
                <a:moveTo>
                  <a:pt x="0" y="0"/>
                </a:moveTo>
                <a:lnTo>
                  <a:pt x="4854120" y="0"/>
                </a:lnTo>
                <a:lnTo>
                  <a:pt x="4854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07118" y="6898901"/>
            <a:ext cx="11565130" cy="284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54"/>
              </a:lnSpc>
              <a:spcBef>
                <a:spcPct val="0"/>
              </a:spcBef>
            </a:pPr>
            <a:r>
              <a:rPr lang="en-US" sz="11539">
                <a:solidFill>
                  <a:srgbClr val="F5C106"/>
                </a:solidFill>
                <a:latin typeface="More Sugar"/>
                <a:ea typeface="More Sugar"/>
                <a:cs typeface="More Sugar"/>
                <a:sym typeface="More Sugar"/>
              </a:rPr>
              <a:t>Дякую за увагу!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66869" y="700122"/>
            <a:ext cx="10292431" cy="57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3"/>
              </a:lnSpc>
              <a:spcBef>
                <a:spcPct val="0"/>
              </a:spcBef>
            </a:pPr>
            <a:r>
              <a:rPr lang="en-US" sz="3202" b="1">
                <a:solidFill>
                  <a:srgbClr val="14529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ШКОЛА МОЛОДОГО ВИХОВАТЕЛЯ ПАРОСТОК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53856" y="0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86267">
            <a:off x="9848919" y="1725710"/>
            <a:ext cx="7281427" cy="1071344"/>
            <a:chOff x="0" y="0"/>
            <a:chExt cx="1917742" cy="282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7742" cy="282165"/>
            </a:xfrm>
            <a:custGeom>
              <a:avLst/>
              <a:gdLst/>
              <a:ahLst/>
              <a:cxnLst/>
              <a:rect l="l" t="t" r="r" b="b"/>
              <a:pathLst>
                <a:path w="1917742" h="282165">
                  <a:moveTo>
                    <a:pt x="0" y="0"/>
                  </a:moveTo>
                  <a:lnTo>
                    <a:pt x="1917742" y="0"/>
                  </a:lnTo>
                  <a:lnTo>
                    <a:pt x="1917742" y="282165"/>
                  </a:lnTo>
                  <a:lnTo>
                    <a:pt x="0" y="282165"/>
                  </a:lnTo>
                  <a:close/>
                </a:path>
              </a:pathLst>
            </a:custGeom>
            <a:solidFill>
              <a:srgbClr val="C23A4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917742" cy="367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Дозвілля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39668" y="2629069"/>
            <a:ext cx="7657692" cy="1095038"/>
            <a:chOff x="0" y="0"/>
            <a:chExt cx="2016841" cy="28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6841" cy="288405"/>
            </a:xfrm>
            <a:custGeom>
              <a:avLst/>
              <a:gdLst/>
              <a:ahLst/>
              <a:cxnLst/>
              <a:rect l="l" t="t" r="r" b="b"/>
              <a:pathLst>
                <a:path w="2016841" h="288405">
                  <a:moveTo>
                    <a:pt x="0" y="0"/>
                  </a:moveTo>
                  <a:lnTo>
                    <a:pt x="2016841" y="0"/>
                  </a:lnTo>
                  <a:lnTo>
                    <a:pt x="2016841" y="288405"/>
                  </a:lnTo>
                  <a:lnTo>
                    <a:pt x="0" y="288405"/>
                  </a:lnTo>
                  <a:close/>
                </a:path>
              </a:pathLst>
            </a:custGeom>
            <a:solidFill>
              <a:srgbClr val="14529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2016841" cy="374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Школа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181223">
            <a:off x="10931932" y="3693821"/>
            <a:ext cx="7213807" cy="1071344"/>
            <a:chOff x="0" y="0"/>
            <a:chExt cx="1899933" cy="2821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99933" cy="282165"/>
            </a:xfrm>
            <a:custGeom>
              <a:avLst/>
              <a:gdLst/>
              <a:ahLst/>
              <a:cxnLst/>
              <a:rect l="l" t="t" r="r" b="b"/>
              <a:pathLst>
                <a:path w="1899933" h="282165">
                  <a:moveTo>
                    <a:pt x="0" y="0"/>
                  </a:moveTo>
                  <a:lnTo>
                    <a:pt x="1899933" y="0"/>
                  </a:lnTo>
                  <a:lnTo>
                    <a:pt x="1899933" y="282165"/>
                  </a:lnTo>
                  <a:lnTo>
                    <a:pt x="0" y="282165"/>
                  </a:lnTo>
                  <a:close/>
                </a:path>
              </a:pathLst>
            </a:custGeom>
            <a:solidFill>
              <a:srgbClr val="E5754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899933" cy="367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Перші абетки науки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344605" y="6845403"/>
            <a:ext cx="4560723" cy="3289421"/>
          </a:xfrm>
          <a:custGeom>
            <a:avLst/>
            <a:gdLst/>
            <a:ahLst/>
            <a:cxnLst/>
            <a:rect l="l" t="t" r="r" b="b"/>
            <a:pathLst>
              <a:path w="4560723" h="3289421">
                <a:moveTo>
                  <a:pt x="0" y="0"/>
                </a:moveTo>
                <a:lnTo>
                  <a:pt x="4560722" y="0"/>
                </a:lnTo>
                <a:lnTo>
                  <a:pt x="4560722" y="3289421"/>
                </a:lnTo>
                <a:lnTo>
                  <a:pt x="0" y="328942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44635" y="746491"/>
            <a:ext cx="3343875" cy="3240987"/>
          </a:xfrm>
          <a:custGeom>
            <a:avLst/>
            <a:gdLst/>
            <a:ahLst/>
            <a:cxnLst/>
            <a:rect l="l" t="t" r="r" b="b"/>
            <a:pathLst>
              <a:path w="3343875" h="3240987">
                <a:moveTo>
                  <a:pt x="0" y="0"/>
                </a:moveTo>
                <a:lnTo>
                  <a:pt x="3343875" y="0"/>
                </a:lnTo>
                <a:lnTo>
                  <a:pt x="3343875" y="3240987"/>
                </a:lnTo>
                <a:lnTo>
                  <a:pt x="0" y="32409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6562767" y="7279823"/>
            <a:ext cx="1943388" cy="3007177"/>
          </a:xfrm>
          <a:custGeom>
            <a:avLst/>
            <a:gdLst/>
            <a:ahLst/>
            <a:cxnLst/>
            <a:rect l="l" t="t" r="r" b="b"/>
            <a:pathLst>
              <a:path w="1943388" h="3007177">
                <a:moveTo>
                  <a:pt x="1943388" y="0"/>
                </a:moveTo>
                <a:lnTo>
                  <a:pt x="0" y="0"/>
                </a:lnTo>
                <a:lnTo>
                  <a:pt x="0" y="3007177"/>
                </a:lnTo>
                <a:lnTo>
                  <a:pt x="1943388" y="3007177"/>
                </a:lnTo>
                <a:lnTo>
                  <a:pt x="1943388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4905327" y="3724107"/>
            <a:ext cx="7180198" cy="6911004"/>
            <a:chOff x="30480" y="591820"/>
            <a:chExt cx="12736830" cy="122593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687FAE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9" name="Freeform 19"/>
          <p:cNvSpPr/>
          <p:nvPr/>
        </p:nvSpPr>
        <p:spPr>
          <a:xfrm>
            <a:off x="7633905" y="4327021"/>
            <a:ext cx="7108311" cy="5553368"/>
          </a:xfrm>
          <a:custGeom>
            <a:avLst/>
            <a:gdLst/>
            <a:ahLst/>
            <a:cxnLst/>
            <a:rect l="l" t="t" r="r" b="b"/>
            <a:pathLst>
              <a:path w="7108311" h="5553368">
                <a:moveTo>
                  <a:pt x="0" y="0"/>
                </a:moveTo>
                <a:lnTo>
                  <a:pt x="7108310" y="0"/>
                </a:lnTo>
                <a:lnTo>
                  <a:pt x="7108310" y="5553368"/>
                </a:lnTo>
                <a:lnTo>
                  <a:pt x="0" y="5553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273720" y="494406"/>
            <a:ext cx="12985580" cy="92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1"/>
              </a:lnSpc>
              <a:spcBef>
                <a:spcPct val="0"/>
              </a:spcBef>
            </a:pPr>
            <a:r>
              <a:rPr lang="en-US" sz="5179">
                <a:solidFill>
                  <a:srgbClr val="687FA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179" b="1">
                <a:solidFill>
                  <a:srgbClr val="687FA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Гра, як код національного характеру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7321" y="-276606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324034">
            <a:off x="4692466" y="1857681"/>
            <a:ext cx="7320437" cy="1071344"/>
            <a:chOff x="0" y="0"/>
            <a:chExt cx="1928016" cy="282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8016" cy="282165"/>
            </a:xfrm>
            <a:custGeom>
              <a:avLst/>
              <a:gdLst/>
              <a:ahLst/>
              <a:cxnLst/>
              <a:rect l="l" t="t" r="r" b="b"/>
              <a:pathLst>
                <a:path w="1928016" h="282165">
                  <a:moveTo>
                    <a:pt x="0" y="0"/>
                  </a:moveTo>
                  <a:lnTo>
                    <a:pt x="1928016" y="0"/>
                  </a:lnTo>
                  <a:lnTo>
                    <a:pt x="1928016" y="282165"/>
                  </a:lnTo>
                  <a:lnTo>
                    <a:pt x="0" y="282165"/>
                  </a:lnTo>
                  <a:close/>
                </a:path>
              </a:pathLst>
            </a:custGeom>
            <a:solidFill>
              <a:srgbClr val="C23A4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928016" cy="367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Виховний ефект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-824067">
            <a:off x="2750713" y="3216835"/>
            <a:ext cx="7334083" cy="1071344"/>
            <a:chOff x="0" y="0"/>
            <a:chExt cx="1931610" cy="2821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1610" cy="282165"/>
            </a:xfrm>
            <a:custGeom>
              <a:avLst/>
              <a:gdLst/>
              <a:ahLst/>
              <a:cxnLst/>
              <a:rect l="l" t="t" r="r" b="b"/>
              <a:pathLst>
                <a:path w="1931610" h="282165">
                  <a:moveTo>
                    <a:pt x="0" y="0"/>
                  </a:moveTo>
                  <a:lnTo>
                    <a:pt x="1931610" y="0"/>
                  </a:lnTo>
                  <a:lnTo>
                    <a:pt x="1931610" y="282165"/>
                  </a:lnTo>
                  <a:lnTo>
                    <a:pt x="0" y="282165"/>
                  </a:lnTo>
                  <a:close/>
                </a:path>
              </a:pathLst>
            </a:custGeom>
            <a:solidFill>
              <a:srgbClr val="14529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1931610" cy="367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Пізнавальний ефект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741380" y="-108185"/>
            <a:ext cx="6455314" cy="3695667"/>
          </a:xfrm>
          <a:custGeom>
            <a:avLst/>
            <a:gdLst/>
            <a:ahLst/>
            <a:cxnLst/>
            <a:rect l="l" t="t" r="r" b="b"/>
            <a:pathLst>
              <a:path w="6455314" h="3695667">
                <a:moveTo>
                  <a:pt x="0" y="0"/>
                </a:moveTo>
                <a:lnTo>
                  <a:pt x="6455314" y="0"/>
                </a:lnTo>
                <a:lnTo>
                  <a:pt x="6455314" y="3695668"/>
                </a:lnTo>
                <a:lnTo>
                  <a:pt x="0" y="369566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694492" y="-108185"/>
            <a:ext cx="3937380" cy="5356980"/>
          </a:xfrm>
          <a:custGeom>
            <a:avLst/>
            <a:gdLst/>
            <a:ahLst/>
            <a:cxnLst/>
            <a:rect l="l" t="t" r="r" b="b"/>
            <a:pathLst>
              <a:path w="3937380" h="5356980">
                <a:moveTo>
                  <a:pt x="0" y="0"/>
                </a:moveTo>
                <a:lnTo>
                  <a:pt x="3937380" y="0"/>
                </a:lnTo>
                <a:lnTo>
                  <a:pt x="3937380" y="5356980"/>
                </a:lnTo>
                <a:lnTo>
                  <a:pt x="0" y="535698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2375536" y="7310236"/>
            <a:ext cx="22065144" cy="8908802"/>
          </a:xfrm>
          <a:custGeom>
            <a:avLst/>
            <a:gdLst/>
            <a:ahLst/>
            <a:cxnLst/>
            <a:rect l="l" t="t" r="r" b="b"/>
            <a:pathLst>
              <a:path w="22065144" h="8908802">
                <a:moveTo>
                  <a:pt x="0" y="0"/>
                </a:moveTo>
                <a:lnTo>
                  <a:pt x="22065145" y="0"/>
                </a:lnTo>
                <a:lnTo>
                  <a:pt x="22065145" y="8908802"/>
                </a:lnTo>
                <a:lnTo>
                  <a:pt x="0" y="89088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567443" y="4629038"/>
            <a:ext cx="3372483" cy="5362396"/>
          </a:xfrm>
          <a:custGeom>
            <a:avLst/>
            <a:gdLst/>
            <a:ahLst/>
            <a:cxnLst/>
            <a:rect l="l" t="t" r="r" b="b"/>
            <a:pathLst>
              <a:path w="3372483" h="5362396">
                <a:moveTo>
                  <a:pt x="0" y="0"/>
                </a:moveTo>
                <a:lnTo>
                  <a:pt x="3372483" y="0"/>
                </a:lnTo>
                <a:lnTo>
                  <a:pt x="3372483" y="5362396"/>
                </a:lnTo>
                <a:lnTo>
                  <a:pt x="0" y="536239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67782" y="5248795"/>
            <a:ext cx="4927417" cy="4742638"/>
          </a:xfrm>
          <a:custGeom>
            <a:avLst/>
            <a:gdLst/>
            <a:ahLst/>
            <a:cxnLst/>
            <a:rect l="l" t="t" r="r" b="b"/>
            <a:pathLst>
              <a:path w="4927417" h="4742638">
                <a:moveTo>
                  <a:pt x="0" y="0"/>
                </a:moveTo>
                <a:lnTo>
                  <a:pt x="4927416" y="0"/>
                </a:lnTo>
                <a:lnTo>
                  <a:pt x="4927416" y="4742639"/>
                </a:lnTo>
                <a:lnTo>
                  <a:pt x="0" y="4742639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1153586">
            <a:off x="6060962" y="3216835"/>
            <a:ext cx="7187438" cy="1071344"/>
            <a:chOff x="0" y="0"/>
            <a:chExt cx="1892988" cy="2821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92988" cy="282165"/>
            </a:xfrm>
            <a:custGeom>
              <a:avLst/>
              <a:gdLst/>
              <a:ahLst/>
              <a:cxnLst/>
              <a:rect l="l" t="t" r="r" b="b"/>
              <a:pathLst>
                <a:path w="1892988" h="282165">
                  <a:moveTo>
                    <a:pt x="0" y="0"/>
                  </a:moveTo>
                  <a:lnTo>
                    <a:pt x="1892988" y="0"/>
                  </a:lnTo>
                  <a:lnTo>
                    <a:pt x="1892988" y="282165"/>
                  </a:lnTo>
                  <a:lnTo>
                    <a:pt x="0" y="282165"/>
                  </a:lnTo>
                  <a:close/>
                </a:path>
              </a:pathLst>
            </a:custGeom>
            <a:solidFill>
              <a:srgbClr val="FF333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892988" cy="367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Оздоровчий ефект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089409" y="4830533"/>
            <a:ext cx="3054591" cy="5579162"/>
          </a:xfrm>
          <a:custGeom>
            <a:avLst/>
            <a:gdLst/>
            <a:ahLst/>
            <a:cxnLst/>
            <a:rect l="l" t="t" r="r" b="b"/>
            <a:pathLst>
              <a:path w="3054591" h="5579162">
                <a:moveTo>
                  <a:pt x="0" y="0"/>
                </a:moveTo>
                <a:lnTo>
                  <a:pt x="3054591" y="0"/>
                </a:lnTo>
                <a:lnTo>
                  <a:pt x="3054591" y="5579163"/>
                </a:lnTo>
                <a:lnTo>
                  <a:pt x="0" y="5579163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-347212" y="2613923"/>
            <a:ext cx="2751825" cy="2634872"/>
          </a:xfrm>
          <a:custGeom>
            <a:avLst/>
            <a:gdLst/>
            <a:ahLst/>
            <a:cxnLst/>
            <a:rect l="l" t="t" r="r" b="b"/>
            <a:pathLst>
              <a:path w="2751825" h="2634872">
                <a:moveTo>
                  <a:pt x="2751824" y="0"/>
                </a:moveTo>
                <a:lnTo>
                  <a:pt x="0" y="0"/>
                </a:lnTo>
                <a:lnTo>
                  <a:pt x="0" y="2634872"/>
                </a:lnTo>
                <a:lnTo>
                  <a:pt x="2751824" y="2634872"/>
                </a:lnTo>
                <a:lnTo>
                  <a:pt x="2751824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48235" y="3294240"/>
            <a:ext cx="1039093" cy="3072587"/>
          </a:xfrm>
          <a:custGeom>
            <a:avLst/>
            <a:gdLst/>
            <a:ahLst/>
            <a:cxnLst/>
            <a:rect l="l" t="t" r="r" b="b"/>
            <a:pathLst>
              <a:path w="1039093" h="3072587">
                <a:moveTo>
                  <a:pt x="0" y="0"/>
                </a:moveTo>
                <a:lnTo>
                  <a:pt x="1039093" y="0"/>
                </a:lnTo>
                <a:lnTo>
                  <a:pt x="1039093" y="3072587"/>
                </a:lnTo>
                <a:lnTo>
                  <a:pt x="0" y="30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718641" y="336033"/>
            <a:ext cx="10732729" cy="1179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6"/>
              </a:lnSpc>
              <a:spcBef>
                <a:spcPct val="0"/>
              </a:spcBef>
            </a:pPr>
            <a:r>
              <a:rPr lang="en-US" sz="6811">
                <a:solidFill>
                  <a:srgbClr val="FFDA56"/>
                </a:solidFill>
                <a:latin typeface="More Sugar"/>
                <a:ea typeface="More Sugar"/>
                <a:cs typeface="More Sugar"/>
                <a:sym typeface="More Sugar"/>
              </a:rPr>
              <a:t>Значення народних ігор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0622" y="0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423497">
            <a:off x="9157390" y="7265537"/>
            <a:ext cx="4992558" cy="1002213"/>
            <a:chOff x="0" y="0"/>
            <a:chExt cx="1314912" cy="2639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4912" cy="263957"/>
            </a:xfrm>
            <a:custGeom>
              <a:avLst/>
              <a:gdLst/>
              <a:ahLst/>
              <a:cxnLst/>
              <a:rect l="l" t="t" r="r" b="b"/>
              <a:pathLst>
                <a:path w="1314912" h="263957">
                  <a:moveTo>
                    <a:pt x="0" y="0"/>
                  </a:moveTo>
                  <a:lnTo>
                    <a:pt x="1314912" y="0"/>
                  </a:lnTo>
                  <a:lnTo>
                    <a:pt x="1314912" y="263957"/>
                  </a:lnTo>
                  <a:lnTo>
                    <a:pt x="0" y="263957"/>
                  </a:lnTo>
                  <a:close/>
                </a:path>
              </a:pathLst>
            </a:custGeom>
            <a:solidFill>
              <a:srgbClr val="E5754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14912" cy="321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37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Ігри побутової спрямованості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-179949">
            <a:off x="9269592" y="5970748"/>
            <a:ext cx="6189693" cy="1076960"/>
            <a:chOff x="0" y="0"/>
            <a:chExt cx="1630207" cy="2836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0207" cy="283644"/>
            </a:xfrm>
            <a:custGeom>
              <a:avLst/>
              <a:gdLst/>
              <a:ahLst/>
              <a:cxnLst/>
              <a:rect l="l" t="t" r="r" b="b"/>
              <a:pathLst>
                <a:path w="1630207" h="283644">
                  <a:moveTo>
                    <a:pt x="0" y="0"/>
                  </a:moveTo>
                  <a:lnTo>
                    <a:pt x="1630207" y="0"/>
                  </a:lnTo>
                  <a:lnTo>
                    <a:pt x="1630207" y="283644"/>
                  </a:lnTo>
                  <a:lnTo>
                    <a:pt x="0" y="283644"/>
                  </a:lnTo>
                  <a:close/>
                </a:path>
              </a:pathLst>
            </a:custGeom>
            <a:solidFill>
              <a:srgbClr val="14529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630207" cy="340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37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Ігри історичної та соціальної спрямованості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547023">
            <a:off x="9484849" y="4605020"/>
            <a:ext cx="5759180" cy="1076960"/>
            <a:chOff x="0" y="0"/>
            <a:chExt cx="1516821" cy="2836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16821" cy="283644"/>
            </a:xfrm>
            <a:custGeom>
              <a:avLst/>
              <a:gdLst/>
              <a:ahLst/>
              <a:cxnLst/>
              <a:rect l="l" t="t" r="r" b="b"/>
              <a:pathLst>
                <a:path w="1516821" h="283644">
                  <a:moveTo>
                    <a:pt x="0" y="0"/>
                  </a:moveTo>
                  <a:lnTo>
                    <a:pt x="1516821" y="0"/>
                  </a:lnTo>
                  <a:lnTo>
                    <a:pt x="1516821" y="283644"/>
                  </a:lnTo>
                  <a:lnTo>
                    <a:pt x="0" y="283644"/>
                  </a:lnTo>
                  <a:close/>
                </a:path>
              </a:pathLst>
            </a:custGeom>
            <a:solidFill>
              <a:srgbClr val="1C8F4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516821" cy="340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37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Рухливі хороводні ігри, які супроводжуються пісенним текстом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179949">
            <a:off x="8933512" y="3289187"/>
            <a:ext cx="6222407" cy="1162399"/>
            <a:chOff x="0" y="0"/>
            <a:chExt cx="1638823" cy="3061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38823" cy="306146"/>
            </a:xfrm>
            <a:custGeom>
              <a:avLst/>
              <a:gdLst/>
              <a:ahLst/>
              <a:cxnLst/>
              <a:rect l="l" t="t" r="r" b="b"/>
              <a:pathLst>
                <a:path w="1638823" h="306146">
                  <a:moveTo>
                    <a:pt x="0" y="0"/>
                  </a:moveTo>
                  <a:lnTo>
                    <a:pt x="1638823" y="0"/>
                  </a:lnTo>
                  <a:lnTo>
                    <a:pt x="1638823" y="306146"/>
                  </a:lnTo>
                  <a:lnTo>
                    <a:pt x="0" y="306146"/>
                  </a:lnTo>
                  <a:close/>
                </a:path>
              </a:pathLst>
            </a:custGeom>
            <a:solidFill>
              <a:srgbClr val="4A597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638823" cy="3632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37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 Народні рухливі ігри з обмеженим мовленнєвим текстом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 rot="124795">
            <a:off x="9132990" y="2195473"/>
            <a:ext cx="5823452" cy="1111811"/>
            <a:chOff x="0" y="0"/>
            <a:chExt cx="1533749" cy="2928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33749" cy="292823"/>
            </a:xfrm>
            <a:custGeom>
              <a:avLst/>
              <a:gdLst/>
              <a:ahLst/>
              <a:cxnLst/>
              <a:rect l="l" t="t" r="r" b="b"/>
              <a:pathLst>
                <a:path w="1533749" h="292823">
                  <a:moveTo>
                    <a:pt x="0" y="0"/>
                  </a:moveTo>
                  <a:lnTo>
                    <a:pt x="1533749" y="0"/>
                  </a:lnTo>
                  <a:lnTo>
                    <a:pt x="1533749" y="292823"/>
                  </a:lnTo>
                  <a:lnTo>
                    <a:pt x="0" y="292823"/>
                  </a:lnTo>
                  <a:close/>
                </a:path>
              </a:pathLst>
            </a:custGeom>
            <a:solidFill>
              <a:srgbClr val="C2652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533749" cy="349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37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Дидактичні ігри 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5785843" y="8117571"/>
            <a:ext cx="2105353" cy="1989558"/>
          </a:xfrm>
          <a:custGeom>
            <a:avLst/>
            <a:gdLst/>
            <a:ahLst/>
            <a:cxnLst/>
            <a:rect l="l" t="t" r="r" b="b"/>
            <a:pathLst>
              <a:path w="2105353" h="1989558">
                <a:moveTo>
                  <a:pt x="0" y="0"/>
                </a:moveTo>
                <a:lnTo>
                  <a:pt x="2105353" y="0"/>
                </a:lnTo>
                <a:lnTo>
                  <a:pt x="2105353" y="1989558"/>
                </a:lnTo>
                <a:lnTo>
                  <a:pt x="0" y="198955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 rot="-404450">
            <a:off x="800304" y="702134"/>
            <a:ext cx="4010118" cy="5713231"/>
            <a:chOff x="0" y="0"/>
            <a:chExt cx="5346823" cy="761764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5346823" cy="7617641"/>
              <a:chOff x="0" y="0"/>
              <a:chExt cx="1253235" cy="178548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253235" cy="1785489"/>
              </a:xfrm>
              <a:custGeom>
                <a:avLst/>
                <a:gdLst/>
                <a:ahLst/>
                <a:cxnLst/>
                <a:rect l="l" t="t" r="r" b="b"/>
                <a:pathLst>
                  <a:path w="1253235" h="1785489">
                    <a:moveTo>
                      <a:pt x="38486" y="0"/>
                    </a:moveTo>
                    <a:lnTo>
                      <a:pt x="1214749" y="0"/>
                    </a:lnTo>
                    <a:cubicBezTo>
                      <a:pt x="1224956" y="0"/>
                      <a:pt x="1234745" y="4055"/>
                      <a:pt x="1241963" y="11272"/>
                    </a:cubicBezTo>
                    <a:cubicBezTo>
                      <a:pt x="1249180" y="18490"/>
                      <a:pt x="1253235" y="28279"/>
                      <a:pt x="1253235" y="38486"/>
                    </a:cubicBezTo>
                    <a:lnTo>
                      <a:pt x="1253235" y="1747003"/>
                    </a:lnTo>
                    <a:cubicBezTo>
                      <a:pt x="1253235" y="1757210"/>
                      <a:pt x="1249180" y="1766999"/>
                      <a:pt x="1241963" y="1774217"/>
                    </a:cubicBezTo>
                    <a:cubicBezTo>
                      <a:pt x="1234745" y="1781434"/>
                      <a:pt x="1224956" y="1785489"/>
                      <a:pt x="1214749" y="1785489"/>
                    </a:cubicBezTo>
                    <a:lnTo>
                      <a:pt x="38486" y="1785489"/>
                    </a:lnTo>
                    <a:cubicBezTo>
                      <a:pt x="28279" y="1785489"/>
                      <a:pt x="18490" y="1781434"/>
                      <a:pt x="11272" y="1774217"/>
                    </a:cubicBezTo>
                    <a:cubicBezTo>
                      <a:pt x="4055" y="1766999"/>
                      <a:pt x="0" y="1757210"/>
                      <a:pt x="0" y="1747003"/>
                    </a:cubicBezTo>
                    <a:lnTo>
                      <a:pt x="0" y="38486"/>
                    </a:lnTo>
                    <a:cubicBezTo>
                      <a:pt x="0" y="28279"/>
                      <a:pt x="4055" y="18490"/>
                      <a:pt x="11272" y="11272"/>
                    </a:cubicBezTo>
                    <a:cubicBezTo>
                      <a:pt x="18490" y="4055"/>
                      <a:pt x="28279" y="0"/>
                      <a:pt x="38486" y="0"/>
                    </a:cubicBezTo>
                    <a:close/>
                  </a:path>
                </a:pathLst>
              </a:custGeom>
              <a:solidFill>
                <a:srgbClr val="C23A4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57150"/>
                <a:ext cx="1253235" cy="18426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459977" y="488669"/>
              <a:ext cx="4426869" cy="6640303"/>
              <a:chOff x="0" y="0"/>
              <a:chExt cx="6350000" cy="9525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9525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9525000">
                    <a:moveTo>
                      <a:pt x="0" y="9042400"/>
                    </a:moveTo>
                    <a:lnTo>
                      <a:pt x="0" y="482600"/>
                    </a:lnTo>
                    <a:cubicBezTo>
                      <a:pt x="0" y="215900"/>
                      <a:pt x="215900" y="0"/>
                      <a:pt x="482600" y="0"/>
                    </a:cubicBezTo>
                    <a:lnTo>
                      <a:pt x="5867400" y="0"/>
                    </a:lnTo>
                    <a:cubicBezTo>
                      <a:pt x="6134100" y="0"/>
                      <a:pt x="6350000" y="217170"/>
                      <a:pt x="6350000" y="482600"/>
                    </a:cubicBezTo>
                    <a:lnTo>
                      <a:pt x="6350000" y="9042400"/>
                    </a:lnTo>
                    <a:cubicBezTo>
                      <a:pt x="6350000" y="9309100"/>
                      <a:pt x="6134100" y="9525000"/>
                      <a:pt x="5867400" y="9525000"/>
                    </a:cubicBezTo>
                    <a:lnTo>
                      <a:pt x="482600" y="9525000"/>
                    </a:lnTo>
                    <a:cubicBezTo>
                      <a:pt x="217170" y="9525000"/>
                      <a:pt x="0" y="9309100"/>
                      <a:pt x="0" y="9042400"/>
                    </a:cubicBez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27" name="Freeform 27"/>
          <p:cNvSpPr/>
          <p:nvPr/>
        </p:nvSpPr>
        <p:spPr>
          <a:xfrm flipH="1">
            <a:off x="1028700" y="5709244"/>
            <a:ext cx="6107310" cy="4114800"/>
          </a:xfrm>
          <a:custGeom>
            <a:avLst/>
            <a:gdLst/>
            <a:ahLst/>
            <a:cxnLst/>
            <a:rect l="l" t="t" r="r" b="b"/>
            <a:pathLst>
              <a:path w="6107310" h="4114800">
                <a:moveTo>
                  <a:pt x="6107310" y="0"/>
                </a:moveTo>
                <a:lnTo>
                  <a:pt x="0" y="0"/>
                </a:lnTo>
                <a:lnTo>
                  <a:pt x="0" y="4114800"/>
                </a:lnTo>
                <a:lnTo>
                  <a:pt x="6107310" y="4114800"/>
                </a:lnTo>
                <a:lnTo>
                  <a:pt x="610731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088272" y="5994738"/>
            <a:ext cx="2342055" cy="2122832"/>
          </a:xfrm>
          <a:custGeom>
            <a:avLst/>
            <a:gdLst/>
            <a:ahLst/>
            <a:cxnLst/>
            <a:rect l="l" t="t" r="r" b="b"/>
            <a:pathLst>
              <a:path w="2342055" h="2122832">
                <a:moveTo>
                  <a:pt x="0" y="0"/>
                </a:moveTo>
                <a:lnTo>
                  <a:pt x="2342056" y="0"/>
                </a:lnTo>
                <a:lnTo>
                  <a:pt x="2342056" y="2122833"/>
                </a:lnTo>
                <a:lnTo>
                  <a:pt x="0" y="212283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 rot="97943">
            <a:off x="6447345" y="-339260"/>
            <a:ext cx="10879924" cy="10293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87"/>
              </a:lnSpc>
              <a:spcBef>
                <a:spcPct val="0"/>
              </a:spcBef>
            </a:pPr>
            <a:r>
              <a:rPr lang="en-US" sz="9848">
                <a:solidFill>
                  <a:srgbClr val="145299"/>
                </a:solidFill>
                <a:latin typeface="More Sugar"/>
                <a:ea typeface="More Sugar"/>
                <a:cs typeface="More Sugar"/>
                <a:sym typeface="More Sugar"/>
              </a:rPr>
              <a:t>Класифікація народних ігор за А. Богуш</a:t>
            </a:r>
          </a:p>
        </p:txBody>
      </p:sp>
      <p:sp>
        <p:nvSpPr>
          <p:cNvPr id="30" name="Freeform 30"/>
          <p:cNvSpPr/>
          <p:nvPr/>
        </p:nvSpPr>
        <p:spPr>
          <a:xfrm rot="1397623">
            <a:off x="16886317" y="5028547"/>
            <a:ext cx="745967" cy="2205815"/>
          </a:xfrm>
          <a:custGeom>
            <a:avLst/>
            <a:gdLst/>
            <a:ahLst/>
            <a:cxnLst/>
            <a:rect l="l" t="t" r="r" b="b"/>
            <a:pathLst>
              <a:path w="745967" h="2205815">
                <a:moveTo>
                  <a:pt x="0" y="0"/>
                </a:moveTo>
                <a:lnTo>
                  <a:pt x="745966" y="0"/>
                </a:lnTo>
                <a:lnTo>
                  <a:pt x="745966" y="2205815"/>
                </a:lnTo>
                <a:lnTo>
                  <a:pt x="0" y="2205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24947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0319881" h="10840211">
                <a:moveTo>
                  <a:pt x="0" y="0"/>
                </a:moveTo>
                <a:lnTo>
                  <a:pt x="10319881" y="0"/>
                </a:lnTo>
                <a:lnTo>
                  <a:pt x="10319881" y="10840211"/>
                </a:lnTo>
                <a:lnTo>
                  <a:pt x="0" y="1084021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80681" y="-324947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0319881" h="10840211">
                <a:moveTo>
                  <a:pt x="0" y="0"/>
                </a:moveTo>
                <a:lnTo>
                  <a:pt x="10319881" y="0"/>
                </a:lnTo>
                <a:lnTo>
                  <a:pt x="10319881" y="10840211"/>
                </a:lnTo>
                <a:lnTo>
                  <a:pt x="0" y="1084021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9939" flipH="1">
            <a:off x="16506063" y="3212560"/>
            <a:ext cx="3930676" cy="5384487"/>
          </a:xfrm>
          <a:custGeom>
            <a:avLst/>
            <a:gdLst/>
            <a:ahLst/>
            <a:cxnLst/>
            <a:rect l="l" t="t" r="r" b="b"/>
            <a:pathLst>
              <a:path w="3930676" h="5384487">
                <a:moveTo>
                  <a:pt x="3930675" y="0"/>
                </a:moveTo>
                <a:lnTo>
                  <a:pt x="0" y="0"/>
                </a:lnTo>
                <a:lnTo>
                  <a:pt x="0" y="5384487"/>
                </a:lnTo>
                <a:lnTo>
                  <a:pt x="3930675" y="5384487"/>
                </a:lnTo>
                <a:lnTo>
                  <a:pt x="393067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415115" y="5314089"/>
            <a:ext cx="2728885" cy="4972911"/>
          </a:xfrm>
          <a:custGeom>
            <a:avLst/>
            <a:gdLst/>
            <a:ahLst/>
            <a:cxnLst/>
            <a:rect l="l" t="t" r="r" b="b"/>
            <a:pathLst>
              <a:path w="2728885" h="4972911">
                <a:moveTo>
                  <a:pt x="0" y="0"/>
                </a:moveTo>
                <a:lnTo>
                  <a:pt x="2728885" y="0"/>
                </a:lnTo>
                <a:lnTo>
                  <a:pt x="2728885" y="4972911"/>
                </a:lnTo>
                <a:lnTo>
                  <a:pt x="0" y="497291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40622" y="3217379"/>
            <a:ext cx="4419076" cy="6733830"/>
          </a:xfrm>
          <a:custGeom>
            <a:avLst/>
            <a:gdLst/>
            <a:ahLst/>
            <a:cxnLst/>
            <a:rect l="l" t="t" r="r" b="b"/>
            <a:pathLst>
              <a:path w="4419076" h="6733830">
                <a:moveTo>
                  <a:pt x="0" y="0"/>
                </a:moveTo>
                <a:lnTo>
                  <a:pt x="4419076" y="0"/>
                </a:lnTo>
                <a:lnTo>
                  <a:pt x="4419076" y="6733830"/>
                </a:lnTo>
                <a:lnTo>
                  <a:pt x="0" y="6733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63659">
            <a:off x="1028700" y="2653115"/>
            <a:ext cx="4797325" cy="5728149"/>
          </a:xfrm>
          <a:custGeom>
            <a:avLst/>
            <a:gdLst/>
            <a:ahLst/>
            <a:cxnLst/>
            <a:rect l="l" t="t" r="r" b="b"/>
            <a:pathLst>
              <a:path w="4797325" h="5728149">
                <a:moveTo>
                  <a:pt x="0" y="0"/>
                </a:moveTo>
                <a:lnTo>
                  <a:pt x="4797325" y="0"/>
                </a:lnTo>
                <a:lnTo>
                  <a:pt x="4797325" y="5728148"/>
                </a:lnTo>
                <a:lnTo>
                  <a:pt x="0" y="572814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24899" y="1382595"/>
            <a:ext cx="3429952" cy="3395652"/>
          </a:xfrm>
          <a:custGeom>
            <a:avLst/>
            <a:gdLst/>
            <a:ahLst/>
            <a:cxnLst/>
            <a:rect l="l" t="t" r="r" b="b"/>
            <a:pathLst>
              <a:path w="3429952" h="3395652">
                <a:moveTo>
                  <a:pt x="0" y="0"/>
                </a:moveTo>
                <a:lnTo>
                  <a:pt x="3429952" y="0"/>
                </a:lnTo>
                <a:lnTo>
                  <a:pt x="3429952" y="3395652"/>
                </a:lnTo>
                <a:lnTo>
                  <a:pt x="0" y="339565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00562" y="427768"/>
            <a:ext cx="1039093" cy="3072587"/>
          </a:xfrm>
          <a:custGeom>
            <a:avLst/>
            <a:gdLst/>
            <a:ahLst/>
            <a:cxnLst/>
            <a:rect l="l" t="t" r="r" b="b"/>
            <a:pathLst>
              <a:path w="1039093" h="3072587">
                <a:moveTo>
                  <a:pt x="0" y="0"/>
                </a:moveTo>
                <a:lnTo>
                  <a:pt x="1039093" y="0"/>
                </a:lnTo>
                <a:lnTo>
                  <a:pt x="1039093" y="3072587"/>
                </a:lnTo>
                <a:lnTo>
                  <a:pt x="0" y="30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441527" y="6504186"/>
            <a:ext cx="3343875" cy="3240987"/>
          </a:xfrm>
          <a:custGeom>
            <a:avLst/>
            <a:gdLst/>
            <a:ahLst/>
            <a:cxnLst/>
            <a:rect l="l" t="t" r="r" b="b"/>
            <a:pathLst>
              <a:path w="3343875" h="3240987">
                <a:moveTo>
                  <a:pt x="0" y="0"/>
                </a:moveTo>
                <a:lnTo>
                  <a:pt x="3343875" y="0"/>
                </a:lnTo>
                <a:lnTo>
                  <a:pt x="3343875" y="3240987"/>
                </a:lnTo>
                <a:lnTo>
                  <a:pt x="0" y="324098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78251" y="451820"/>
            <a:ext cx="11228793" cy="2628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16"/>
              </a:lnSpc>
              <a:spcBef>
                <a:spcPct val="0"/>
              </a:spcBef>
            </a:pPr>
            <a:r>
              <a:rPr lang="en-US" sz="7511">
                <a:solidFill>
                  <a:srgbClr val="FFC3C0"/>
                </a:solidFill>
                <a:latin typeface="More Sugar"/>
                <a:ea typeface="More Sugar"/>
                <a:cs typeface="More Sugar"/>
                <a:sym typeface="More Sugar"/>
              </a:rPr>
              <a:t>Методика проведення народних ігор та забав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88182" y="0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4046426" y="67209"/>
            <a:ext cx="13121894" cy="262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16"/>
              </a:lnSpc>
              <a:spcBef>
                <a:spcPct val="0"/>
              </a:spcBef>
            </a:pPr>
            <a:r>
              <a:rPr lang="en-US" sz="7511">
                <a:solidFill>
                  <a:srgbClr val="F5C106"/>
                </a:solidFill>
                <a:latin typeface="More Sugar"/>
                <a:ea typeface="More Sugar"/>
                <a:cs typeface="More Sugar"/>
                <a:sym typeface="More Sugar"/>
              </a:rPr>
              <a:t>Враховуємо вікові можливості</a:t>
            </a:r>
          </a:p>
        </p:txBody>
      </p:sp>
      <p:grpSp>
        <p:nvGrpSpPr>
          <p:cNvPr id="6" name="Group 6"/>
          <p:cNvGrpSpPr/>
          <p:nvPr/>
        </p:nvGrpSpPr>
        <p:grpSpPr>
          <a:xfrm rot="-324034">
            <a:off x="10800240" y="2660303"/>
            <a:ext cx="7320437" cy="1065090"/>
            <a:chOff x="0" y="0"/>
            <a:chExt cx="1928016" cy="2805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8016" cy="280518"/>
            </a:xfrm>
            <a:custGeom>
              <a:avLst/>
              <a:gdLst/>
              <a:ahLst/>
              <a:cxnLst/>
              <a:rect l="l" t="t" r="r" b="b"/>
              <a:pathLst>
                <a:path w="1928016" h="280518">
                  <a:moveTo>
                    <a:pt x="0" y="0"/>
                  </a:moveTo>
                  <a:lnTo>
                    <a:pt x="1928016" y="0"/>
                  </a:lnTo>
                  <a:lnTo>
                    <a:pt x="1928016" y="280518"/>
                  </a:lnTo>
                  <a:lnTo>
                    <a:pt x="0" y="280518"/>
                  </a:lnTo>
                  <a:close/>
                </a:path>
              </a:pathLst>
            </a:custGeom>
            <a:solidFill>
              <a:srgbClr val="C23A4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28016" cy="337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Ранній вік - індивідуальне спілкування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76324">
            <a:off x="9165181" y="3796348"/>
            <a:ext cx="7334083" cy="1989628"/>
            <a:chOff x="0" y="0"/>
            <a:chExt cx="1931610" cy="5240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1610" cy="524017"/>
            </a:xfrm>
            <a:custGeom>
              <a:avLst/>
              <a:gdLst/>
              <a:ahLst/>
              <a:cxnLst/>
              <a:rect l="l" t="t" r="r" b="b"/>
              <a:pathLst>
                <a:path w="1931610" h="524017">
                  <a:moveTo>
                    <a:pt x="0" y="0"/>
                  </a:moveTo>
                  <a:lnTo>
                    <a:pt x="1931610" y="0"/>
                  </a:lnTo>
                  <a:lnTo>
                    <a:pt x="1931610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rgbClr val="1452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931610" cy="581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Четвертий рік життя: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 ігри з обмеженим мовленнєвим текстом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рухливі хороводні ігри з елементарними правилами і простою структурою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-320506">
            <a:off x="-2604619" y="1472902"/>
            <a:ext cx="10063721" cy="11166403"/>
          </a:xfrm>
          <a:custGeom>
            <a:avLst/>
            <a:gdLst/>
            <a:ahLst/>
            <a:cxnLst/>
            <a:rect l="l" t="t" r="r" b="b"/>
            <a:pathLst>
              <a:path w="10063721" h="11166403">
                <a:moveTo>
                  <a:pt x="0" y="0"/>
                </a:moveTo>
                <a:lnTo>
                  <a:pt x="10063721" y="0"/>
                </a:lnTo>
                <a:lnTo>
                  <a:pt x="10063721" y="11166403"/>
                </a:lnTo>
                <a:lnTo>
                  <a:pt x="0" y="1116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122430">
            <a:off x="10640469" y="5797301"/>
            <a:ext cx="7334083" cy="1989628"/>
            <a:chOff x="0" y="0"/>
            <a:chExt cx="1931610" cy="5240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31610" cy="524017"/>
            </a:xfrm>
            <a:custGeom>
              <a:avLst/>
              <a:gdLst/>
              <a:ahLst/>
              <a:cxnLst/>
              <a:rect l="l" t="t" r="r" b="b"/>
              <a:pathLst>
                <a:path w="1931610" h="524017">
                  <a:moveTo>
                    <a:pt x="0" y="0"/>
                  </a:moveTo>
                  <a:lnTo>
                    <a:pt x="1931610" y="0"/>
                  </a:lnTo>
                  <a:lnTo>
                    <a:pt x="1931610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rgbClr val="508AB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931610" cy="581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П’ятий рік життя: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рухливі ігри з простим сюжетом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хороводи зі співом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ігри парами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175577">
            <a:off x="8859410" y="7878709"/>
            <a:ext cx="7334083" cy="1989628"/>
            <a:chOff x="0" y="0"/>
            <a:chExt cx="1931610" cy="5240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1610" cy="524017"/>
            </a:xfrm>
            <a:custGeom>
              <a:avLst/>
              <a:gdLst/>
              <a:ahLst/>
              <a:cxnLst/>
              <a:rect l="l" t="t" r="r" b="b"/>
              <a:pathLst>
                <a:path w="1931610" h="524017">
                  <a:moveTo>
                    <a:pt x="0" y="0"/>
                  </a:moveTo>
                  <a:lnTo>
                    <a:pt x="1931610" y="0"/>
                  </a:lnTo>
                  <a:lnTo>
                    <a:pt x="1931610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rgbClr val="1C8F4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931610" cy="581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Шостий рік життя: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рухливі ігри зі співом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ігри розважального характеру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ігри мовчанки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10677436">
            <a:off x="14364210" y="6754694"/>
            <a:ext cx="3343875" cy="3240987"/>
          </a:xfrm>
          <a:custGeom>
            <a:avLst/>
            <a:gdLst/>
            <a:ahLst/>
            <a:cxnLst/>
            <a:rect l="l" t="t" r="r" b="b"/>
            <a:pathLst>
              <a:path w="3343875" h="3240987">
                <a:moveTo>
                  <a:pt x="0" y="0"/>
                </a:moveTo>
                <a:lnTo>
                  <a:pt x="3343875" y="0"/>
                </a:lnTo>
                <a:lnTo>
                  <a:pt x="3343875" y="3240987"/>
                </a:lnTo>
                <a:lnTo>
                  <a:pt x="0" y="32409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297895" y="557976"/>
            <a:ext cx="2751825" cy="2634872"/>
          </a:xfrm>
          <a:custGeom>
            <a:avLst/>
            <a:gdLst/>
            <a:ahLst/>
            <a:cxnLst/>
            <a:rect l="l" t="t" r="r" b="b"/>
            <a:pathLst>
              <a:path w="2751825" h="2634872">
                <a:moveTo>
                  <a:pt x="2751825" y="0"/>
                </a:moveTo>
                <a:lnTo>
                  <a:pt x="0" y="0"/>
                </a:lnTo>
                <a:lnTo>
                  <a:pt x="0" y="2634872"/>
                </a:lnTo>
                <a:lnTo>
                  <a:pt x="2751825" y="2634872"/>
                </a:lnTo>
                <a:lnTo>
                  <a:pt x="2751825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897799">
            <a:off x="1300824" y="278515"/>
            <a:ext cx="745967" cy="2205815"/>
          </a:xfrm>
          <a:custGeom>
            <a:avLst/>
            <a:gdLst/>
            <a:ahLst/>
            <a:cxnLst/>
            <a:rect l="l" t="t" r="r" b="b"/>
            <a:pathLst>
              <a:path w="745967" h="2205815">
                <a:moveTo>
                  <a:pt x="0" y="0"/>
                </a:moveTo>
                <a:lnTo>
                  <a:pt x="745967" y="0"/>
                </a:lnTo>
                <a:lnTo>
                  <a:pt x="745967" y="2205815"/>
                </a:lnTo>
                <a:lnTo>
                  <a:pt x="0" y="2205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8612" y="287688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3165338">
            <a:off x="15651305" y="2886686"/>
            <a:ext cx="4305928" cy="7221682"/>
          </a:xfrm>
          <a:custGeom>
            <a:avLst/>
            <a:gdLst/>
            <a:ahLst/>
            <a:cxnLst/>
            <a:rect l="l" t="t" r="r" b="b"/>
            <a:pathLst>
              <a:path w="4305928" h="7221682">
                <a:moveTo>
                  <a:pt x="0" y="0"/>
                </a:moveTo>
                <a:lnTo>
                  <a:pt x="4305928" y="0"/>
                </a:lnTo>
                <a:lnTo>
                  <a:pt x="4305928" y="7221682"/>
                </a:lnTo>
                <a:lnTo>
                  <a:pt x="0" y="7221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895463">
            <a:off x="3920436" y="5097191"/>
            <a:ext cx="1331524" cy="1571120"/>
          </a:xfrm>
          <a:custGeom>
            <a:avLst/>
            <a:gdLst/>
            <a:ahLst/>
            <a:cxnLst/>
            <a:rect l="l" t="t" r="r" b="b"/>
            <a:pathLst>
              <a:path w="1331524" h="1571120">
                <a:moveTo>
                  <a:pt x="0" y="0"/>
                </a:moveTo>
                <a:lnTo>
                  <a:pt x="1331524" y="0"/>
                </a:lnTo>
                <a:lnTo>
                  <a:pt x="1331524" y="1571119"/>
                </a:lnTo>
                <a:lnTo>
                  <a:pt x="0" y="157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3342" y="6167909"/>
            <a:ext cx="3191378" cy="3567598"/>
          </a:xfrm>
          <a:custGeom>
            <a:avLst/>
            <a:gdLst/>
            <a:ahLst/>
            <a:cxnLst/>
            <a:rect l="l" t="t" r="r" b="b"/>
            <a:pathLst>
              <a:path w="3191378" h="3567598">
                <a:moveTo>
                  <a:pt x="0" y="0"/>
                </a:moveTo>
                <a:lnTo>
                  <a:pt x="3191378" y="0"/>
                </a:lnTo>
                <a:lnTo>
                  <a:pt x="3191378" y="3567598"/>
                </a:lnTo>
                <a:lnTo>
                  <a:pt x="0" y="356759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74460">
            <a:off x="6338545" y="7417503"/>
            <a:ext cx="2541834" cy="2541834"/>
          </a:xfrm>
          <a:custGeom>
            <a:avLst/>
            <a:gdLst/>
            <a:ahLst/>
            <a:cxnLst/>
            <a:rect l="l" t="t" r="r" b="b"/>
            <a:pathLst>
              <a:path w="2541834" h="2541834">
                <a:moveTo>
                  <a:pt x="0" y="0"/>
                </a:moveTo>
                <a:lnTo>
                  <a:pt x="2541834" y="0"/>
                </a:lnTo>
                <a:lnTo>
                  <a:pt x="2541834" y="2541834"/>
                </a:lnTo>
                <a:lnTo>
                  <a:pt x="0" y="254183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38401">
            <a:off x="4949855" y="4831893"/>
            <a:ext cx="1710950" cy="2018820"/>
          </a:xfrm>
          <a:custGeom>
            <a:avLst/>
            <a:gdLst/>
            <a:ahLst/>
            <a:cxnLst/>
            <a:rect l="l" t="t" r="r" b="b"/>
            <a:pathLst>
              <a:path w="1710950" h="2018820">
                <a:moveTo>
                  <a:pt x="0" y="0"/>
                </a:moveTo>
                <a:lnTo>
                  <a:pt x="1710950" y="0"/>
                </a:lnTo>
                <a:lnTo>
                  <a:pt x="1710950" y="2018820"/>
                </a:lnTo>
                <a:lnTo>
                  <a:pt x="0" y="2018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79647" y="5536703"/>
            <a:ext cx="3688920" cy="4830009"/>
          </a:xfrm>
          <a:custGeom>
            <a:avLst/>
            <a:gdLst/>
            <a:ahLst/>
            <a:cxnLst/>
            <a:rect l="l" t="t" r="r" b="b"/>
            <a:pathLst>
              <a:path w="3688920" h="4830009">
                <a:moveTo>
                  <a:pt x="0" y="0"/>
                </a:moveTo>
                <a:lnTo>
                  <a:pt x="3688920" y="0"/>
                </a:lnTo>
                <a:lnTo>
                  <a:pt x="3688920" y="4830010"/>
                </a:lnTo>
                <a:lnTo>
                  <a:pt x="0" y="483001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473030">
            <a:off x="7542701" y="3941657"/>
            <a:ext cx="1710950" cy="2018820"/>
          </a:xfrm>
          <a:custGeom>
            <a:avLst/>
            <a:gdLst/>
            <a:ahLst/>
            <a:cxnLst/>
            <a:rect l="l" t="t" r="r" b="b"/>
            <a:pathLst>
              <a:path w="1710950" h="2018820">
                <a:moveTo>
                  <a:pt x="0" y="0"/>
                </a:moveTo>
                <a:lnTo>
                  <a:pt x="1710950" y="0"/>
                </a:lnTo>
                <a:lnTo>
                  <a:pt x="1710950" y="2018820"/>
                </a:lnTo>
                <a:lnTo>
                  <a:pt x="0" y="2018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311394" y="2083670"/>
            <a:ext cx="3765797" cy="2706666"/>
          </a:xfrm>
          <a:custGeom>
            <a:avLst/>
            <a:gdLst/>
            <a:ahLst/>
            <a:cxnLst/>
            <a:rect l="l" t="t" r="r" b="b"/>
            <a:pathLst>
              <a:path w="3765797" h="2706666">
                <a:moveTo>
                  <a:pt x="0" y="0"/>
                </a:moveTo>
                <a:lnTo>
                  <a:pt x="3765797" y="0"/>
                </a:lnTo>
                <a:lnTo>
                  <a:pt x="3765797" y="2706666"/>
                </a:lnTo>
                <a:lnTo>
                  <a:pt x="0" y="2706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2427855">
            <a:off x="752228" y="715220"/>
            <a:ext cx="7898750" cy="3476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6"/>
              </a:lnSpc>
              <a:spcBef>
                <a:spcPct val="0"/>
              </a:spcBef>
            </a:pPr>
            <a:r>
              <a:rPr lang="en-US" sz="7468">
                <a:solidFill>
                  <a:srgbClr val="F5C106"/>
                </a:solidFill>
                <a:latin typeface="More Sugar"/>
                <a:ea typeface="More Sugar"/>
                <a:cs typeface="More Sugar"/>
                <a:sym typeface="More Sugar"/>
              </a:rPr>
              <a:t>Зібрати вихованців</a:t>
            </a:r>
          </a:p>
        </p:txBody>
      </p:sp>
      <p:sp>
        <p:nvSpPr>
          <p:cNvPr id="14" name="Freeform 14"/>
          <p:cNvSpPr/>
          <p:nvPr/>
        </p:nvSpPr>
        <p:spPr>
          <a:xfrm rot="1438540">
            <a:off x="7622762" y="2319815"/>
            <a:ext cx="1550827" cy="1829884"/>
          </a:xfrm>
          <a:custGeom>
            <a:avLst/>
            <a:gdLst/>
            <a:ahLst/>
            <a:cxnLst/>
            <a:rect l="l" t="t" r="r" b="b"/>
            <a:pathLst>
              <a:path w="1550827" h="1829884">
                <a:moveTo>
                  <a:pt x="0" y="0"/>
                </a:moveTo>
                <a:lnTo>
                  <a:pt x="1550827" y="0"/>
                </a:lnTo>
                <a:lnTo>
                  <a:pt x="1550827" y="1829884"/>
                </a:lnTo>
                <a:lnTo>
                  <a:pt x="0" y="1829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7094" y="556865"/>
            <a:ext cx="3343875" cy="3240987"/>
          </a:xfrm>
          <a:custGeom>
            <a:avLst/>
            <a:gdLst/>
            <a:ahLst/>
            <a:cxnLst/>
            <a:rect l="l" t="t" r="r" b="b"/>
            <a:pathLst>
              <a:path w="3343875" h="3240987">
                <a:moveTo>
                  <a:pt x="0" y="0"/>
                </a:moveTo>
                <a:lnTo>
                  <a:pt x="3343875" y="0"/>
                </a:lnTo>
                <a:lnTo>
                  <a:pt x="3343875" y="3240987"/>
                </a:lnTo>
                <a:lnTo>
                  <a:pt x="0" y="324098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537956" flipH="1">
            <a:off x="16354732" y="1640393"/>
            <a:ext cx="2342055" cy="2122832"/>
          </a:xfrm>
          <a:custGeom>
            <a:avLst/>
            <a:gdLst/>
            <a:ahLst/>
            <a:cxnLst/>
            <a:rect l="l" t="t" r="r" b="b"/>
            <a:pathLst>
              <a:path w="2342055" h="2122832">
                <a:moveTo>
                  <a:pt x="2342056" y="0"/>
                </a:moveTo>
                <a:lnTo>
                  <a:pt x="0" y="0"/>
                </a:lnTo>
                <a:lnTo>
                  <a:pt x="0" y="2122833"/>
                </a:lnTo>
                <a:lnTo>
                  <a:pt x="2342056" y="2122833"/>
                </a:lnTo>
                <a:lnTo>
                  <a:pt x="2342056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85383" y="739476"/>
            <a:ext cx="745967" cy="2205815"/>
          </a:xfrm>
          <a:custGeom>
            <a:avLst/>
            <a:gdLst/>
            <a:ahLst/>
            <a:cxnLst/>
            <a:rect l="l" t="t" r="r" b="b"/>
            <a:pathLst>
              <a:path w="745967" h="2205815">
                <a:moveTo>
                  <a:pt x="0" y="0"/>
                </a:moveTo>
                <a:lnTo>
                  <a:pt x="745967" y="0"/>
                </a:lnTo>
                <a:lnTo>
                  <a:pt x="745967" y="2205815"/>
                </a:lnTo>
                <a:lnTo>
                  <a:pt x="0" y="2205815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6005" y="0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2524114">
            <a:off x="2283758" y="5432538"/>
            <a:ext cx="3451061" cy="1065090"/>
            <a:chOff x="0" y="0"/>
            <a:chExt cx="908921" cy="2805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8921" cy="280518"/>
            </a:xfrm>
            <a:custGeom>
              <a:avLst/>
              <a:gdLst/>
              <a:ahLst/>
              <a:cxnLst/>
              <a:rect l="l" t="t" r="r" b="b"/>
              <a:pathLst>
                <a:path w="908921" h="280518">
                  <a:moveTo>
                    <a:pt x="0" y="0"/>
                  </a:moveTo>
                  <a:lnTo>
                    <a:pt x="908921" y="0"/>
                  </a:lnTo>
                  <a:lnTo>
                    <a:pt x="908921" y="280518"/>
                  </a:lnTo>
                  <a:lnTo>
                    <a:pt x="0" y="280518"/>
                  </a:lnTo>
                  <a:close/>
                </a:path>
              </a:pathLst>
            </a:custGeom>
            <a:solidFill>
              <a:srgbClr val="687FA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908921" cy="337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ВІРШІ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472294" y="2027629"/>
            <a:ext cx="4214612" cy="5195208"/>
          </a:xfrm>
          <a:custGeom>
            <a:avLst/>
            <a:gdLst/>
            <a:ahLst/>
            <a:cxnLst/>
            <a:rect l="l" t="t" r="r" b="b"/>
            <a:pathLst>
              <a:path w="4214612" h="5195208">
                <a:moveTo>
                  <a:pt x="0" y="0"/>
                </a:moveTo>
                <a:lnTo>
                  <a:pt x="4214613" y="0"/>
                </a:lnTo>
                <a:lnTo>
                  <a:pt x="4214613" y="5195208"/>
                </a:lnTo>
                <a:lnTo>
                  <a:pt x="0" y="51952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34927" y="4267471"/>
            <a:ext cx="6230020" cy="5910731"/>
          </a:xfrm>
          <a:custGeom>
            <a:avLst/>
            <a:gdLst/>
            <a:ahLst/>
            <a:cxnLst/>
            <a:rect l="l" t="t" r="r" b="b"/>
            <a:pathLst>
              <a:path w="6230020" h="5910731">
                <a:moveTo>
                  <a:pt x="0" y="0"/>
                </a:moveTo>
                <a:lnTo>
                  <a:pt x="6230020" y="0"/>
                </a:lnTo>
                <a:lnTo>
                  <a:pt x="6230020" y="5910731"/>
                </a:lnTo>
                <a:lnTo>
                  <a:pt x="0" y="591073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4276654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5936820">
            <a:off x="383459" y="4213865"/>
            <a:ext cx="3451061" cy="1065090"/>
            <a:chOff x="0" y="0"/>
            <a:chExt cx="908921" cy="2805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8921" cy="280518"/>
            </a:xfrm>
            <a:custGeom>
              <a:avLst/>
              <a:gdLst/>
              <a:ahLst/>
              <a:cxnLst/>
              <a:rect l="l" t="t" r="r" b="b"/>
              <a:pathLst>
                <a:path w="908921" h="280518">
                  <a:moveTo>
                    <a:pt x="0" y="0"/>
                  </a:moveTo>
                  <a:lnTo>
                    <a:pt x="908921" y="0"/>
                  </a:lnTo>
                  <a:lnTo>
                    <a:pt x="908921" y="280518"/>
                  </a:lnTo>
                  <a:lnTo>
                    <a:pt x="0" y="280518"/>
                  </a:lnTo>
                  <a:close/>
                </a:path>
              </a:pathLst>
            </a:custGeom>
            <a:solidFill>
              <a:srgbClr val="C23A4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908921" cy="337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"/>
                  <a:ea typeface="More Sugar"/>
                  <a:cs typeface="More Sugar"/>
                  <a:sym typeface="More Sugar"/>
                </a:rPr>
                <a:t>ПІСНІ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4001820">
            <a:off x="1940776" y="4501184"/>
            <a:ext cx="3254404" cy="969594"/>
            <a:chOff x="0" y="0"/>
            <a:chExt cx="857127" cy="2553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7127" cy="255366"/>
            </a:xfrm>
            <a:custGeom>
              <a:avLst/>
              <a:gdLst/>
              <a:ahLst/>
              <a:cxnLst/>
              <a:rect l="l" t="t" r="r" b="b"/>
              <a:pathLst>
                <a:path w="857127" h="255366">
                  <a:moveTo>
                    <a:pt x="0" y="0"/>
                  </a:moveTo>
                  <a:lnTo>
                    <a:pt x="857127" y="0"/>
                  </a:lnTo>
                  <a:lnTo>
                    <a:pt x="857127" y="255366"/>
                  </a:lnTo>
                  <a:lnTo>
                    <a:pt x="0" y="255366"/>
                  </a:lnTo>
                  <a:close/>
                </a:path>
              </a:pathLst>
            </a:custGeom>
            <a:solidFill>
              <a:srgbClr val="14529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57127" cy="312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1"/>
                  </a:solidFill>
                  <a:latin typeface="More Sugar"/>
                  <a:ea typeface="More Sugar"/>
                  <a:cs typeface="More Sugar"/>
                  <a:sym typeface="More Sugar"/>
                </a:rPr>
                <a:t>ЗАГАДКИ</a:t>
              </a:r>
            </a:p>
          </p:txBody>
        </p:sp>
      </p:grpSp>
      <p:sp>
        <p:nvSpPr>
          <p:cNvPr id="17" name="Freeform 17"/>
          <p:cNvSpPr/>
          <p:nvPr/>
        </p:nvSpPr>
        <p:spPr>
          <a:xfrm rot="-5322701">
            <a:off x="437052" y="6759684"/>
            <a:ext cx="3343875" cy="3240987"/>
          </a:xfrm>
          <a:custGeom>
            <a:avLst/>
            <a:gdLst/>
            <a:ahLst/>
            <a:cxnLst/>
            <a:rect l="l" t="t" r="r" b="b"/>
            <a:pathLst>
              <a:path w="3343875" h="3240987">
                <a:moveTo>
                  <a:pt x="0" y="0"/>
                </a:moveTo>
                <a:lnTo>
                  <a:pt x="3343875" y="0"/>
                </a:lnTo>
                <a:lnTo>
                  <a:pt x="3343875" y="3240987"/>
                </a:lnTo>
                <a:lnTo>
                  <a:pt x="0" y="324098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856692" y="7516553"/>
            <a:ext cx="4068344" cy="2770447"/>
          </a:xfrm>
          <a:custGeom>
            <a:avLst/>
            <a:gdLst/>
            <a:ahLst/>
            <a:cxnLst/>
            <a:rect l="l" t="t" r="r" b="b"/>
            <a:pathLst>
              <a:path w="4068344" h="2770447">
                <a:moveTo>
                  <a:pt x="0" y="0"/>
                </a:moveTo>
                <a:lnTo>
                  <a:pt x="4068344" y="0"/>
                </a:lnTo>
                <a:lnTo>
                  <a:pt x="4068344" y="2770447"/>
                </a:lnTo>
                <a:lnTo>
                  <a:pt x="0" y="2770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47132" y="713572"/>
            <a:ext cx="10925163" cy="14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0"/>
              </a:lnSpc>
              <a:spcBef>
                <a:spcPct val="0"/>
              </a:spcBef>
            </a:pPr>
            <a:r>
              <a:rPr lang="en-US" sz="8493">
                <a:solidFill>
                  <a:srgbClr val="FFDA56"/>
                </a:solidFill>
                <a:latin typeface="More Sugar"/>
                <a:ea typeface="More Sugar"/>
                <a:cs typeface="More Sugar"/>
                <a:sym typeface="More Sugar"/>
              </a:rPr>
              <a:t> Зацікавлення грою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86000" y="-182611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27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 rot="-199754">
            <a:off x="114273" y="-289886"/>
            <a:ext cx="11245443" cy="4700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45"/>
              </a:lnSpc>
              <a:spcBef>
                <a:spcPct val="0"/>
              </a:spcBef>
            </a:pPr>
            <a:r>
              <a:rPr lang="en-US" sz="11032">
                <a:solidFill>
                  <a:srgbClr val="FFDA56"/>
                </a:solidFill>
                <a:latin typeface="More Sugar"/>
                <a:ea typeface="More Sugar"/>
                <a:cs typeface="More Sugar"/>
                <a:sym typeface="More Sugar"/>
              </a:rPr>
              <a:t>Чарівна торбинка</a:t>
            </a:r>
          </a:p>
        </p:txBody>
      </p:sp>
      <p:sp>
        <p:nvSpPr>
          <p:cNvPr id="6" name="Freeform 6"/>
          <p:cNvSpPr/>
          <p:nvPr/>
        </p:nvSpPr>
        <p:spPr>
          <a:xfrm rot="1100952">
            <a:off x="11844623" y="-2468548"/>
            <a:ext cx="7792913" cy="10087913"/>
          </a:xfrm>
          <a:custGeom>
            <a:avLst/>
            <a:gdLst/>
            <a:ahLst/>
            <a:cxnLst/>
            <a:rect l="l" t="t" r="r" b="b"/>
            <a:pathLst>
              <a:path w="7792913" h="10087913">
                <a:moveTo>
                  <a:pt x="0" y="0"/>
                </a:moveTo>
                <a:lnTo>
                  <a:pt x="7792913" y="0"/>
                </a:lnTo>
                <a:lnTo>
                  <a:pt x="7792913" y="10087913"/>
                </a:lnTo>
                <a:lnTo>
                  <a:pt x="0" y="10087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4634673"/>
            <a:ext cx="9426160" cy="7679344"/>
          </a:xfrm>
          <a:custGeom>
            <a:avLst/>
            <a:gdLst/>
            <a:ahLst/>
            <a:cxnLst/>
            <a:rect l="l" t="t" r="r" b="b"/>
            <a:pathLst>
              <a:path w="9426160" h="7679344">
                <a:moveTo>
                  <a:pt x="0" y="0"/>
                </a:moveTo>
                <a:lnTo>
                  <a:pt x="9426160" y="0"/>
                </a:lnTo>
                <a:lnTo>
                  <a:pt x="9426160" y="7679344"/>
                </a:lnTo>
                <a:lnTo>
                  <a:pt x="0" y="767934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09248" y="3546692"/>
            <a:ext cx="5706964" cy="6834688"/>
          </a:xfrm>
          <a:custGeom>
            <a:avLst/>
            <a:gdLst/>
            <a:ahLst/>
            <a:cxnLst/>
            <a:rect l="l" t="t" r="r" b="b"/>
            <a:pathLst>
              <a:path w="5706964" h="6834688">
                <a:moveTo>
                  <a:pt x="0" y="0"/>
                </a:moveTo>
                <a:lnTo>
                  <a:pt x="5706964" y="0"/>
                </a:lnTo>
                <a:lnTo>
                  <a:pt x="5706964" y="6834688"/>
                </a:lnTo>
                <a:lnTo>
                  <a:pt x="0" y="6834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36657" y="1779898"/>
            <a:ext cx="2139824" cy="2048881"/>
          </a:xfrm>
          <a:custGeom>
            <a:avLst/>
            <a:gdLst/>
            <a:ahLst/>
            <a:cxnLst/>
            <a:rect l="l" t="t" r="r" b="b"/>
            <a:pathLst>
              <a:path w="2139824" h="2048881">
                <a:moveTo>
                  <a:pt x="0" y="0"/>
                </a:moveTo>
                <a:lnTo>
                  <a:pt x="2139824" y="0"/>
                </a:lnTo>
                <a:lnTo>
                  <a:pt x="2139824" y="2048881"/>
                </a:lnTo>
                <a:lnTo>
                  <a:pt x="0" y="204888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64402" y="1028700"/>
            <a:ext cx="1314959" cy="1977734"/>
          </a:xfrm>
          <a:custGeom>
            <a:avLst/>
            <a:gdLst/>
            <a:ahLst/>
            <a:cxnLst/>
            <a:rect l="l" t="t" r="r" b="b"/>
            <a:pathLst>
              <a:path w="1314959" h="1977734">
                <a:moveTo>
                  <a:pt x="0" y="0"/>
                </a:moveTo>
                <a:lnTo>
                  <a:pt x="1314959" y="0"/>
                </a:lnTo>
                <a:lnTo>
                  <a:pt x="1314959" y="1977734"/>
                </a:lnTo>
                <a:lnTo>
                  <a:pt x="0" y="1977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Довільний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Canva Sans Bold</vt:lpstr>
      <vt:lpstr>More Sugar Thin</vt:lpstr>
      <vt:lpstr>Canva Sans</vt:lpstr>
      <vt:lpstr>More Sugar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Ігрові прийоми_Народні ігри</dc:title>
  <dc:creator>Директор</dc:creator>
  <cp:lastModifiedBy>Директор</cp:lastModifiedBy>
  <cp:revision>2</cp:revision>
  <dcterms:created xsi:type="dcterms:W3CDTF">2006-08-16T00:00:00Z</dcterms:created>
  <dcterms:modified xsi:type="dcterms:W3CDTF">2024-10-29T09:40:52Z</dcterms:modified>
  <dc:identifier>DAGT630KV1Y</dc:identifier>
</cp:coreProperties>
</file>